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7"/>
  </p:notesMasterIdLst>
  <p:handoutMasterIdLst>
    <p:handoutMasterId r:id="rId18"/>
  </p:handoutMasterIdLst>
  <p:sldIdLst>
    <p:sldId id="312" r:id="rId5"/>
    <p:sldId id="307" r:id="rId6"/>
    <p:sldId id="304" r:id="rId7"/>
    <p:sldId id="323" r:id="rId8"/>
    <p:sldId id="324" r:id="rId9"/>
    <p:sldId id="325" r:id="rId10"/>
    <p:sldId id="327" r:id="rId11"/>
    <p:sldId id="328" r:id="rId12"/>
    <p:sldId id="326" r:id="rId13"/>
    <p:sldId id="329" r:id="rId14"/>
    <p:sldId id="282" r:id="rId15"/>
    <p:sldId id="297" r:id="rId16"/>
  </p:sldIdLst>
  <p:sldSz cx="12192000" cy="6858000"/>
  <p:notesSz cx="13716000" cy="24384000"/>
  <p:defaultTextStyle>
    <a:defPPr rtl="0">
      <a:defRPr lang="de-DE"/>
    </a:defPPr>
    <a:lvl1pPr marL="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8EEC"/>
    <a:srgbClr val="AAC4E9"/>
    <a:srgbClr val="202C8F"/>
    <a:srgbClr val="FDFBF6"/>
    <a:srgbClr val="F5CDCE"/>
    <a:srgbClr val="DF8C8C"/>
    <a:srgbClr val="D4D593"/>
    <a:srgbClr val="E6F0FE"/>
    <a:srgbClr val="CDBE8A"/>
    <a:srgbClr val="F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5388" autoAdjust="0"/>
  </p:normalViewPr>
  <p:slideViewPr>
    <p:cSldViewPr snapToGrid="0" snapToObjects="1">
      <p:cViewPr varScale="1">
        <p:scale>
          <a:sx n="78" d="100"/>
          <a:sy n="78" d="100"/>
        </p:scale>
        <p:origin x="787" y="72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30" d="100"/>
          <a:sy n="30" d="100"/>
        </p:scale>
        <p:origin x="4368" y="53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pPr rtl="0"/>
            <a:fld id="{61F194BD-2269-4EFA-851F-443B834DD978}" type="datetimeyyyy">
              <a:rPr lang="de-DE" smtClean="0"/>
              <a:t>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420BD0AB-C59E-4A46-83D3-F07787446B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Sehr Geehrter Herr Professor, Liebe Mitschüler,</a:t>
            </a:r>
          </a:p>
          <a:p>
            <a:pPr rtl="0"/>
            <a:r>
              <a:rPr lang="de-DE" dirty="0"/>
              <a:t>Wir von Team </a:t>
            </a:r>
            <a:r>
              <a:rPr lang="de-DE" dirty="0" err="1"/>
              <a:t>DriveSense</a:t>
            </a:r>
            <a:r>
              <a:rPr lang="de-DE" dirty="0"/>
              <a:t> freuen uns, heute den offiziellen Kickoff unseres Projekts bekanntzugeben.</a:t>
            </a:r>
            <a:br>
              <a:rPr lang="de-DE" dirty="0"/>
            </a:br>
            <a:r>
              <a:rPr lang="de-DE" dirty="0"/>
              <a:t>In unserer Präsentation werden wir Ihnen einen Einblick in unsere Zielsetzung für dieses Projekt geben sowie in das bisherige Projektmanagement.</a:t>
            </a:r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E02A6-B60D-A96B-12F1-B4D80C8F1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1137953-FA38-0FF8-F058-5540E6ADDB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A0AF189-2DE0-D994-1C2D-D525DB1A7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3609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68389-FEE6-4DB9-A429-90888281A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0AC27C1-F5E4-4DEB-A01B-096E299630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37980CE-CF6F-3D31-0BA7-41EEB22BB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9688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87416-BC68-78D6-57E7-EC2A1E680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A8E2C2E-D59D-9AF4-CB7B-F400211E23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E729D0C-06E5-7D92-530A-E2BC708EFE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382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E0C75-8FD9-4FD6-126C-B2C4D07D3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ABE27F1-C0CF-456C-7FE3-772EFDB849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85142E0-C62C-FDF3-5306-B8A9940CB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5210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C6919-689B-53BE-F63A-E995C87DC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6BA1889-69E6-C356-B00E-C14B803B38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3F99931-5493-6D11-F7AE-018FB9E74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0984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EC0BD-4227-1395-83D9-8EFEAA5E8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36AF8B4-0A2A-2913-01DF-FDB13124F9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D70BBC4-8F7A-72DA-99B8-E4314563F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2066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B017C-D628-D80A-10CF-7B58A61CE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322F955-6F86-6D87-E736-F765A8A537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4B4ABC6-9277-C901-6008-5F74E5860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4383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bbildung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itachse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/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0" name="Bild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 rtlCol="0"/>
          <a:lstStyle>
            <a:lvl1pPr algn="l">
              <a:lnSpc>
                <a:spcPct val="100000"/>
              </a:lnSpc>
              <a:defRPr lang="de-DE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4" name="Textplatzhalt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rtlCol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de-DE" sz="1800"/>
            </a:lvl1pPr>
          </a:lstStyle>
          <a:p>
            <a:pPr rtl="0"/>
            <a:r>
              <a:rPr lang="de-DE"/>
              <a:t>Untertitel durch Klicken hinzufügen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 rtlCol="0">
            <a:normAutofit/>
          </a:bodyPr>
          <a:lstStyle>
            <a:lvl1pPr>
              <a:defRPr lang="de-DE" sz="1800"/>
            </a:lvl1pPr>
            <a:lvl2pPr>
              <a:defRPr lang="de-DE" sz="1800"/>
            </a:lvl2pPr>
            <a:lvl3pPr>
              <a:defRPr lang="de-DE" sz="1800"/>
            </a:lvl3pPr>
            <a:lvl4pPr>
              <a:defRPr lang="de-DE" sz="1800"/>
            </a:lvl4pPr>
            <a:lvl5pPr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20" name="Foliennummernplatzhalt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3" name="Grafik 2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581560C5-E96D-652C-7797-7E72F96EEC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usammenfassun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de-DE" sz="3600" b="1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49" name="Freihand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de-DE" sz="1800"/>
            </a:lvl1pPr>
            <a:lvl2pPr>
              <a:spcBef>
                <a:spcPts val="1000"/>
              </a:spcBef>
              <a:defRPr lang="de-DE" sz="1800"/>
            </a:lvl2pPr>
            <a:lvl3pPr>
              <a:spcBef>
                <a:spcPts val="1000"/>
              </a:spcBef>
              <a:defRPr lang="de-DE" sz="1800"/>
            </a:lvl3pPr>
            <a:lvl4pPr>
              <a:spcBef>
                <a:spcPts val="1000"/>
              </a:spcBef>
              <a:defRPr lang="de-DE" sz="1800"/>
            </a:lvl4pPr>
            <a:lvl5pPr>
              <a:spcBef>
                <a:spcPts val="10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de-DE" sz="1800"/>
            </a:lvl1pPr>
            <a:lvl2pPr>
              <a:spcBef>
                <a:spcPts val="1000"/>
              </a:spcBef>
              <a:defRPr lang="de-DE" sz="1800"/>
            </a:lvl2pPr>
            <a:lvl3pPr>
              <a:spcBef>
                <a:spcPts val="1000"/>
              </a:spcBef>
              <a:defRPr lang="de-DE" sz="1800"/>
            </a:lvl3pPr>
            <a:lvl4pPr>
              <a:spcBef>
                <a:spcPts val="1000"/>
              </a:spcBef>
              <a:defRPr lang="de-DE" sz="1800"/>
            </a:lvl4pPr>
            <a:lvl5pPr>
              <a:spcBef>
                <a:spcPts val="10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27" name="Foliennummernplatzhalt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43" name="Grafik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Bild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pic>
        <p:nvPicPr>
          <p:cNvPr id="5" name="Grafik 4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E7C41091-8B52-6C57-3170-47BA143542D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itachs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sz="450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 rtlCol="0"/>
          <a:lstStyle>
            <a:lvl1pPr algn="ctr">
              <a:lnSpc>
                <a:spcPct val="100000"/>
              </a:lnSpc>
              <a:defRPr lang="de-DE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4" name="Inhaltsplatzhalt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 rtlCol="0">
            <a:normAutofit/>
          </a:bodyPr>
          <a:lstStyle>
            <a:lvl1pPr>
              <a:spcBef>
                <a:spcPts val="1000"/>
              </a:spcBef>
              <a:defRPr lang="de-DE" sz="1800"/>
            </a:lvl1pPr>
            <a:lvl2pPr>
              <a:spcBef>
                <a:spcPts val="1000"/>
              </a:spcBef>
              <a:defRPr lang="de-DE" sz="1800"/>
            </a:lvl2pPr>
            <a:lvl3pPr>
              <a:spcBef>
                <a:spcPts val="1000"/>
              </a:spcBef>
              <a:defRPr lang="de-DE" sz="1800"/>
            </a:lvl3pPr>
            <a:lvl4pPr>
              <a:spcBef>
                <a:spcPts val="1000"/>
              </a:spcBef>
              <a:defRPr lang="de-DE" sz="1800"/>
            </a:lvl4pPr>
            <a:lvl5pPr>
              <a:spcBef>
                <a:spcPts val="10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6" name="Foliennummernplatzhalt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3" name="Grafik 2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6E71F870-1F9B-900B-36BA-C9DF2C42C0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bemerku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pic>
        <p:nvPicPr>
          <p:cNvPr id="9" name="Bild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rtlCol="0" anchor="b" anchorCtr="0">
            <a:noAutofit/>
          </a:bodyPr>
          <a:lstStyle>
            <a:lvl1pPr algn="l">
              <a:lnSpc>
                <a:spcPct val="100000"/>
              </a:lnSpc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rtlCol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lang="de-DE" sz="2400"/>
            </a:lvl1pPr>
            <a:lvl2pPr marL="457200" indent="0" algn="ctr">
              <a:buNone/>
              <a:defRPr lang="de-DE" sz="2000"/>
            </a:lvl2pPr>
            <a:lvl3pPr marL="914400" indent="0" algn="ctr">
              <a:buNone/>
              <a:defRPr lang="de-DE" sz="1800"/>
            </a:lvl3pPr>
            <a:lvl4pPr marL="1371600" indent="0" algn="ctr">
              <a:buNone/>
              <a:defRPr lang="de-DE" sz="1600"/>
            </a:lvl4pPr>
            <a:lvl5pPr marL="1828800" indent="0" algn="ctr">
              <a:buNone/>
              <a:defRPr lang="de-DE" sz="1600"/>
            </a:lvl5pPr>
            <a:lvl6pPr marL="2286000" indent="0" algn="ctr">
              <a:buNone/>
              <a:defRPr lang="de-DE" sz="1600"/>
            </a:lvl6pPr>
            <a:lvl7pPr marL="2743200" indent="0" algn="ctr">
              <a:buNone/>
              <a:defRPr lang="de-DE" sz="1600"/>
            </a:lvl7pPr>
            <a:lvl8pPr marL="3200400" indent="0" algn="ctr">
              <a:buNone/>
              <a:defRPr lang="de-DE" sz="1600"/>
            </a:lvl8pPr>
            <a:lvl9pPr marL="3657600" indent="0" algn="ctr">
              <a:buNone/>
              <a:defRPr lang="de-DE" sz="1600"/>
            </a:lvl9pPr>
          </a:lstStyle>
          <a:p>
            <a:pPr rtl="0"/>
            <a:r>
              <a:rPr lang="de-DE"/>
              <a:t>Untertitel durch Klicken hinzufügen</a:t>
            </a:r>
          </a:p>
        </p:txBody>
      </p:sp>
      <p:pic>
        <p:nvPicPr>
          <p:cNvPr id="3" name="Grafik 2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A75B1080-5F71-FD7F-6C65-7E347CCA611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/>
          <a:lstStyle>
            <a:defPPr>
              <a:defRPr lang="de-DE"/>
            </a:def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de-DE">
                <a:latin typeface="+mn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3" name="Grafik 2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4D1D3423-DBC5-2EBE-474C-426E356C29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de-DE">
                <a:latin typeface="+mn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" name="Grafik 1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D6AC1E20-0A1D-46AE-38D7-2320BB282D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rtlCol="0" anchor="b"/>
          <a:lstStyle>
            <a:lvl1pPr>
              <a:lnSpc>
                <a:spcPct val="100000"/>
              </a:lnSpc>
              <a:defRPr lang="de-DE" sz="32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de-DE">
                <a:latin typeface="+mn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 rtlCol="0"/>
          <a:lstStyle>
            <a:lvl1pPr marL="0" indent="0">
              <a:buNone/>
              <a:defRPr lang="de-DE" sz="1600"/>
            </a:lvl1pPr>
            <a:lvl2pPr marL="457200" indent="0">
              <a:buNone/>
              <a:defRPr lang="de-DE" sz="1400"/>
            </a:lvl2pPr>
            <a:lvl3pPr marL="914400" indent="0">
              <a:buNone/>
              <a:defRPr lang="de-DE" sz="1200"/>
            </a:lvl3pPr>
            <a:lvl4pPr marL="1371600" indent="0">
              <a:buNone/>
              <a:defRPr lang="de-DE" sz="1000"/>
            </a:lvl4pPr>
            <a:lvl5pPr marL="1828800" indent="0">
              <a:buNone/>
              <a:defRPr lang="de-DE" sz="1000"/>
            </a:lvl5pPr>
            <a:lvl6pPr marL="2286000" indent="0">
              <a:buNone/>
              <a:defRPr lang="de-DE" sz="1000"/>
            </a:lvl6pPr>
            <a:lvl7pPr marL="2743200" indent="0">
              <a:buNone/>
              <a:defRPr lang="de-DE" sz="1000"/>
            </a:lvl7pPr>
            <a:lvl8pPr marL="3200400" indent="0">
              <a:buNone/>
              <a:defRPr lang="de-DE" sz="1000"/>
            </a:lvl8pPr>
            <a:lvl9pPr marL="3657600" indent="0">
              <a:buNone/>
              <a:defRPr lang="de-DE" sz="1000"/>
            </a:lvl9pPr>
          </a:lstStyle>
          <a:p>
            <a:pPr lvl="0" rtl="0"/>
            <a:r>
              <a:rPr lang="de-DE"/>
              <a:t>Klicken Sie, um Text hinzuzufügen.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 rtlCol="0"/>
          <a:lstStyle>
            <a:lvl1pPr>
              <a:defRPr lang="de-DE" sz="3200"/>
            </a:lvl1pPr>
            <a:lvl2pPr>
              <a:defRPr lang="de-DE" sz="2800"/>
            </a:lvl2pPr>
            <a:lvl3pPr>
              <a:defRPr lang="de-DE" sz="2400"/>
            </a:lvl3pPr>
            <a:lvl4pPr>
              <a:defRPr lang="de-DE" sz="2000"/>
            </a:lvl4pPr>
            <a:lvl5pPr>
              <a:defRPr lang="de-DE" sz="2000"/>
            </a:lvl5pPr>
            <a:lvl6pPr>
              <a:defRPr lang="de-DE" sz="2000"/>
            </a:lvl6pPr>
            <a:lvl7pPr>
              <a:defRPr lang="de-DE" sz="2000"/>
            </a:lvl7pPr>
            <a:lvl8pPr>
              <a:defRPr lang="de-DE" sz="2000"/>
            </a:lvl8pPr>
            <a:lvl9pPr>
              <a:defRPr lang="de-DE" sz="2000"/>
            </a:lvl9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pic>
        <p:nvPicPr>
          <p:cNvPr id="5" name="Grafik 4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44E5B82D-B1AC-F3BC-125D-604F4F0A8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rtlCol="0" anchor="b"/>
          <a:lstStyle>
            <a:lvl1pPr>
              <a:lnSpc>
                <a:spcPct val="100000"/>
              </a:lnSpc>
              <a:defRPr lang="de-DE" sz="32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de-DE">
                <a:latin typeface="+mn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 rtlCol="0"/>
          <a:lstStyle>
            <a:lvl1pPr marL="0" indent="0">
              <a:buNone/>
              <a:defRPr lang="de-DE" sz="1600"/>
            </a:lvl1pPr>
            <a:lvl2pPr marL="457200" indent="0">
              <a:buNone/>
              <a:defRPr lang="de-DE" sz="1400"/>
            </a:lvl2pPr>
            <a:lvl3pPr marL="914400" indent="0">
              <a:buNone/>
              <a:defRPr lang="de-DE" sz="1200"/>
            </a:lvl3pPr>
            <a:lvl4pPr marL="1371600" indent="0">
              <a:buNone/>
              <a:defRPr lang="de-DE" sz="1000"/>
            </a:lvl4pPr>
            <a:lvl5pPr marL="1828800" indent="0">
              <a:buNone/>
              <a:defRPr lang="de-DE" sz="1000"/>
            </a:lvl5pPr>
            <a:lvl6pPr marL="2286000" indent="0">
              <a:buNone/>
              <a:defRPr lang="de-DE" sz="1000"/>
            </a:lvl6pPr>
            <a:lvl7pPr marL="2743200" indent="0">
              <a:buNone/>
              <a:defRPr lang="de-DE" sz="1000"/>
            </a:lvl7pPr>
            <a:lvl8pPr marL="3200400" indent="0">
              <a:buNone/>
              <a:defRPr lang="de-DE" sz="1000"/>
            </a:lvl8pPr>
            <a:lvl9pPr marL="3657600" indent="0">
              <a:buNone/>
              <a:defRPr lang="de-DE" sz="1000"/>
            </a:lvl9pPr>
          </a:lstStyle>
          <a:p>
            <a:pPr lvl="0" rtl="0"/>
            <a:r>
              <a:rPr lang="de-DE"/>
              <a:t>Klicken Sie, um Text hinzuzufügen.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lang="de-DE" sz="2800"/>
            </a:lvl1pPr>
            <a:lvl2pPr marL="457200" indent="0">
              <a:buNone/>
              <a:defRPr lang="de-DE" sz="2800"/>
            </a:lvl2pPr>
            <a:lvl3pPr marL="914400" indent="0">
              <a:buNone/>
              <a:defRPr lang="de-DE" sz="2400"/>
            </a:lvl3pPr>
            <a:lvl4pPr marL="1371600" indent="0">
              <a:buNone/>
              <a:defRPr lang="de-DE" sz="2000"/>
            </a:lvl4pPr>
            <a:lvl5pPr marL="1828800" indent="0">
              <a:buNone/>
              <a:defRPr lang="de-DE" sz="2000"/>
            </a:lvl5pPr>
            <a:lvl6pPr marL="2286000" indent="0">
              <a:buNone/>
              <a:defRPr lang="de-DE" sz="2000"/>
            </a:lvl6pPr>
            <a:lvl7pPr marL="2743200" indent="0">
              <a:buNone/>
              <a:defRPr lang="de-DE" sz="2000"/>
            </a:lvl7pPr>
            <a:lvl8pPr marL="3200400" indent="0">
              <a:buNone/>
              <a:defRPr lang="de-DE" sz="2000"/>
            </a:lvl8pPr>
            <a:lvl9pPr marL="3657600" indent="0">
              <a:buNone/>
              <a:defRPr lang="de-DE" sz="2000"/>
            </a:lvl9pPr>
          </a:lstStyle>
          <a:p>
            <a:pPr rtl="0"/>
            <a:r>
              <a:rPr lang="de-DE"/>
              <a:t>Klicken, um Bild hinzuzufügen</a:t>
            </a:r>
          </a:p>
        </p:txBody>
      </p:sp>
      <p:pic>
        <p:nvPicPr>
          <p:cNvPr id="5" name="Grafik 4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D3427751-8C60-2CD1-EA60-D68B65CB7A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ihand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" name="Freihand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ihand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1" name="Freihand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sp>
        <p:nvSpPr>
          <p:cNvPr id="14" name="Bild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de-DE" sz="2400"/>
            </a:lvl1pPr>
            <a:lvl2pPr marL="347472">
              <a:lnSpc>
                <a:spcPct val="150000"/>
              </a:lnSpc>
              <a:spcBef>
                <a:spcPts val="0"/>
              </a:spcBef>
              <a:defRPr lang="de-DE" sz="2000"/>
            </a:lvl2pPr>
            <a:lvl3pPr marL="685800">
              <a:lnSpc>
                <a:spcPct val="150000"/>
              </a:lnSpc>
              <a:spcBef>
                <a:spcPts val="0"/>
              </a:spcBef>
              <a:defRPr lang="de-DE" sz="1800"/>
            </a:lvl3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de-DE" sz="1600">
                <a:solidFill>
                  <a:schemeClr val="bg1"/>
                </a:solidFill>
                <a:latin typeface="+mj-lt"/>
              </a:defRPr>
            </a:lvl1pPr>
          </a:lstStyle>
          <a:p>
            <a:fld id="{48F63A3B-78C7-47BE-AE5E-E10140E04643}" type="slidenum">
              <a:rPr lang="de-AT" smtClean="0"/>
              <a:pPr/>
              <a:t>‹Nr.›</a:t>
            </a:fld>
            <a:endParaRPr lang="de-AT" dirty="0">
              <a:solidFill>
                <a:schemeClr val="bg1"/>
              </a:solidFill>
            </a:endParaRPr>
          </a:p>
        </p:txBody>
      </p:sp>
      <p:pic>
        <p:nvPicPr>
          <p:cNvPr id="4" name="Grafik 3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6306BBC1-E03A-F152-C703-D32EFE4624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5682" y="2939837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führu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sz="45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sz="1600" dirty="0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ihandform: Form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lvl="0" rtl="0"/>
              <a:endParaRPr lang="de-DE" dirty="0"/>
            </a:p>
          </p:txBody>
        </p:sp>
        <p:sp>
          <p:nvSpPr>
            <p:cNvPr id="15" name="Freihandform: Form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lvl="0" rtl="0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6" name="Bild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sp>
        <p:nvSpPr>
          <p:cNvPr id="2" name="Titel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rtlCol="0" anchor="ctr">
            <a:noAutofit/>
          </a:bodyPr>
          <a:lstStyle>
            <a:lvl1pPr algn="l">
              <a:lnSpc>
                <a:spcPct val="100000"/>
              </a:lnSpc>
              <a:defRPr lang="de-DE" sz="3600" b="1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 rtlCol="0">
            <a:normAutofit/>
          </a:bodyPr>
          <a:lstStyle>
            <a:lvl1pPr marL="0" indent="0">
              <a:buNone/>
              <a:defRPr lang="de-DE" sz="1800"/>
            </a:lvl1pPr>
          </a:lstStyle>
          <a:p>
            <a:pPr lvl="0" rtl="0"/>
            <a:r>
              <a:rPr lang="de-DE"/>
              <a:t>Klicken, um Bild hinzuzufügen</a:t>
            </a:r>
          </a:p>
        </p:txBody>
      </p:sp>
      <p:pic>
        <p:nvPicPr>
          <p:cNvPr id="3" name="Grafik 2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AF0B927E-BC02-E447-1933-828E1B6F41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46817" y="68742"/>
            <a:ext cx="1745181" cy="57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sz="450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sz="1600" dirty="0"/>
          </a:p>
        </p:txBody>
      </p:sp>
      <p:sp>
        <p:nvSpPr>
          <p:cNvPr id="36" name="Freihand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3" name="Freihand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lvl="0" algn="ctr" rtl="0"/>
            <a:endParaRPr lang="de-DE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de-DE" sz="3600"/>
            </a:lvl1pPr>
          </a:lstStyle>
          <a:p>
            <a:pPr rtl="0"/>
            <a:r>
              <a:rPr lang="de-DE"/>
              <a:t>Klicken Sie, um Text hinzuzufügen.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de-DE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de-DE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de-DE" sz="2400"/>
            </a:lvl3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</p:txBody>
      </p:sp>
      <p:sp>
        <p:nvSpPr>
          <p:cNvPr id="52" name="Bildplatzhalt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 rtlCol="0">
            <a:normAutofit/>
          </a:bodyPr>
          <a:lstStyle>
            <a:lvl1pPr marL="0" indent="0">
              <a:buNone/>
              <a:defRPr lang="de-DE" sz="1800"/>
            </a:lvl1pPr>
          </a:lstStyle>
          <a:p>
            <a:pPr lvl="0" rtl="0"/>
            <a:r>
              <a:rPr lang="de-DE"/>
              <a:t>Klicken, um Bild hinzuzufügen</a:t>
            </a:r>
          </a:p>
        </p:txBody>
      </p:sp>
      <p:pic>
        <p:nvPicPr>
          <p:cNvPr id="2" name="Grafik 1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B8216B48-7C45-AA54-E614-37E99008EA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6541" y="6087444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ild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53" name="Freihandform: Form 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29" name="Freihand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31" name="Freihand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33" name="Bild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rtlCol="0" anchor="b" anchorCtr="0">
            <a:noAutofit/>
          </a:bodyPr>
          <a:lstStyle>
            <a:lvl1pPr algn="l">
              <a:lnSpc>
                <a:spcPct val="100000"/>
              </a:lnSpc>
              <a:defRPr lang="de-DE" sz="3600" b="1"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de-DE" sz="1800"/>
            </a:lvl1pPr>
            <a:lvl2pPr>
              <a:spcBef>
                <a:spcPts val="1000"/>
              </a:spcBef>
              <a:defRPr lang="de-DE" sz="1800"/>
            </a:lvl2pPr>
            <a:lvl3pPr>
              <a:spcBef>
                <a:spcPts val="1000"/>
              </a:spcBef>
              <a:defRPr lang="de-DE" sz="1800"/>
            </a:lvl3pPr>
            <a:lvl4pPr>
              <a:spcBef>
                <a:spcPts val="1000"/>
              </a:spcBef>
              <a:defRPr lang="de-DE" sz="1800"/>
            </a:lvl4pPr>
            <a:lvl5pPr>
              <a:spcBef>
                <a:spcPts val="10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8" name="Foliennummernplatzhalt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4" name="Grafik 3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D79F7BCF-BBB7-3894-91B5-A6F05CCE99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1" name="Abbildung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pic>
        <p:nvPicPr>
          <p:cNvPr id="13" name="Bild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ihandform: Form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17" name="Bild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pic>
        <p:nvPicPr>
          <p:cNvPr id="19" name="Bild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Foliennummernplatzhalt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de-DE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de-DE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de-DE" sz="2400"/>
            </a:lvl3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</p:txBody>
      </p:sp>
      <p:pic>
        <p:nvPicPr>
          <p:cNvPr id="3" name="Grafik 2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E2DA8446-2FA0-04D7-3759-5E6ACF47795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ihand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8" name="Freihand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Freihand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Freihand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0" name="Titel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9" name="Foliennummernplatzhalt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3" name="Inhaltsplatzhalt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de-DE" sz="1800"/>
            </a:lvl1pPr>
            <a:lvl2pPr marL="283464" indent="-283464">
              <a:spcBef>
                <a:spcPts val="1000"/>
              </a:spcBef>
              <a:defRPr lang="de-DE" sz="1800"/>
            </a:lvl2pPr>
            <a:lvl3pPr marL="283464" indent="-283464">
              <a:spcBef>
                <a:spcPts val="1000"/>
              </a:spcBef>
              <a:defRPr lang="de-DE" sz="1800"/>
            </a:lvl3pPr>
            <a:lvl4pPr marL="283464" indent="-283464">
              <a:spcBef>
                <a:spcPts val="1000"/>
              </a:spcBef>
              <a:defRPr lang="de-DE" sz="1800"/>
            </a:lvl4pPr>
            <a:lvl5pPr marL="283464" indent="-283464">
              <a:spcBef>
                <a:spcPts val="10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25" name="Inhaltsplatzhalt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de-DE" sz="1800"/>
            </a:lvl1pPr>
            <a:lvl2pPr marL="283464" indent="-283464">
              <a:spcBef>
                <a:spcPts val="1000"/>
              </a:spcBef>
              <a:defRPr lang="de-DE" sz="1800"/>
            </a:lvl2pPr>
            <a:lvl3pPr marL="283464" indent="-283464">
              <a:spcBef>
                <a:spcPts val="1000"/>
              </a:spcBef>
              <a:defRPr lang="de-DE" sz="1800"/>
            </a:lvl3pPr>
            <a:lvl4pPr marL="283464" indent="-283464">
              <a:spcBef>
                <a:spcPts val="1000"/>
              </a:spcBef>
              <a:defRPr lang="de-DE" sz="1800"/>
            </a:lvl4pPr>
            <a:lvl5pPr marL="283464" indent="-283464">
              <a:spcBef>
                <a:spcPts val="10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pic>
        <p:nvPicPr>
          <p:cNvPr id="2" name="Grafik 1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FEFDD764-FA47-39CB-8417-CCF8779420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itachs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sz="450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 rtlCol="0"/>
          <a:lstStyle>
            <a:lvl1pPr algn="l">
              <a:lnSpc>
                <a:spcPct val="100000"/>
              </a:lnSpc>
              <a:defRPr lang="de-DE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 rtlCol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lang="de-DE"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lang="de-DE"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lang="de-DE"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lang="de-DE" sz="1800"/>
            </a:lvl4pPr>
            <a:lvl5pPr indent="-283464">
              <a:spcBef>
                <a:spcPts val="10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de-DE" sz="1800"/>
            </a:lvl1pPr>
            <a:lvl2pPr indent="-283464">
              <a:spcBef>
                <a:spcPts val="1000"/>
              </a:spcBef>
              <a:defRPr lang="de-DE" sz="1800"/>
            </a:lvl2pPr>
            <a:lvl3pPr indent="-283464">
              <a:spcBef>
                <a:spcPts val="1000"/>
              </a:spcBef>
              <a:defRPr lang="de-DE" sz="1800"/>
            </a:lvl3pPr>
            <a:lvl4pPr indent="-283464">
              <a:spcBef>
                <a:spcPts val="1000"/>
              </a:spcBef>
              <a:defRPr lang="de-DE" sz="1800"/>
            </a:lvl4pPr>
            <a:lvl5pPr indent="-283464">
              <a:spcBef>
                <a:spcPts val="10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>
            <a:lvl1pPr marL="0" indent="0">
              <a:buNone/>
              <a:defRPr lang="de-DE" sz="1800"/>
            </a:lvl1pPr>
          </a:lstStyle>
          <a:p>
            <a:pPr lvl="0" rtl="0"/>
            <a:r>
              <a:rPr lang="de-DE"/>
              <a:t>Klicken, um Bild hinzuzufügen</a:t>
            </a: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ihandform: Form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lvl="0" rtl="0"/>
              <a:endParaRPr lang="de-DE" dirty="0"/>
            </a:p>
          </p:txBody>
        </p:sp>
        <p:sp>
          <p:nvSpPr>
            <p:cNvPr id="21" name="Freihandform: Form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lvl="0" rtl="0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2" name="Freihandform: Form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lvl="0" rtl="0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3" name="Bild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sp>
        <p:nvSpPr>
          <p:cNvPr id="44" name="Foliennummernplatzhalt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4" name="Grafik 3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424F291B-73B5-9D6E-B778-5FBE95B150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12206" y="6077732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usammenfassu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ihand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26" name="Bild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14" name="Freihand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pic>
        <p:nvPicPr>
          <p:cNvPr id="21" name="Bild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ihand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de-DE" sz="3600" b="1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de-DE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de-DE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de-DE" sz="2400"/>
            </a:lvl3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 rtlCol="0">
            <a:normAutofit/>
          </a:bodyPr>
          <a:lstStyle>
            <a:lvl1pPr marL="0" indent="0">
              <a:buNone/>
              <a:defRPr lang="de-DE" sz="1800"/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0" name="Foliennummernplatzhalt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3" name="Grafik 2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E430FB98-80F5-DCF9-D680-053BA670DF1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85682" y="5971109"/>
            <a:ext cx="2238796" cy="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lang="de-DE"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fld id="{48F63A3B-78C7-47BE-AE5E-E10140E0464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de-DE"/>
            </a:def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de-DE"/>
            </a:defPPr>
          </a:lstStyle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lang="de-DE"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de-DE"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de-DE"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de-DE"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de-DE"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de-DE"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0.png"/><Relationship Id="rId18" Type="http://schemas.openxmlformats.org/officeDocument/2006/relationships/image" Target="../media/image55.svg"/><Relationship Id="rId3" Type="http://schemas.openxmlformats.org/officeDocument/2006/relationships/image" Target="../media/image40.png"/><Relationship Id="rId21" Type="http://schemas.openxmlformats.org/officeDocument/2006/relationships/image" Target="../media/image58.png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3.svg"/><Relationship Id="rId20" Type="http://schemas.openxmlformats.org/officeDocument/2006/relationships/image" Target="../media/image57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24" Type="http://schemas.openxmlformats.org/officeDocument/2006/relationships/image" Target="../media/image61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10" Type="http://schemas.openxmlformats.org/officeDocument/2006/relationships/image" Target="../media/image47.svg"/><Relationship Id="rId19" Type="http://schemas.openxmlformats.org/officeDocument/2006/relationships/image" Target="../media/image56.png"/><Relationship Id="rId4" Type="http://schemas.openxmlformats.org/officeDocument/2006/relationships/image" Target="../media/image41.svg"/><Relationship Id="rId9" Type="http://schemas.openxmlformats.org/officeDocument/2006/relationships/image" Target="../media/image46.png"/><Relationship Id="rId14" Type="http://schemas.openxmlformats.org/officeDocument/2006/relationships/image" Target="../media/image51.svg"/><Relationship Id="rId22" Type="http://schemas.openxmlformats.org/officeDocument/2006/relationships/image" Target="../media/image5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089655DC-22F6-2498-D15B-D48FF011B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930" y="741582"/>
            <a:ext cx="5746140" cy="189667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33F5856-E949-3554-0594-6ECE332EB90C}"/>
              </a:ext>
            </a:extLst>
          </p:cNvPr>
          <p:cNvSpPr txBox="1"/>
          <p:nvPr/>
        </p:nvSpPr>
        <p:spPr>
          <a:xfrm>
            <a:off x="4191000" y="2827866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388EEC"/>
                </a:solidFill>
              </a:rPr>
              <a:t>Kick-Off Präsentation</a:t>
            </a:r>
            <a:endParaRPr lang="de-AT" sz="2800" b="1" dirty="0">
              <a:solidFill>
                <a:srgbClr val="388EEC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873F719-C6B8-CB7E-FB2B-10DD626570B1}"/>
              </a:ext>
            </a:extLst>
          </p:cNvPr>
          <p:cNvSpPr txBox="1"/>
          <p:nvPr/>
        </p:nvSpPr>
        <p:spPr>
          <a:xfrm>
            <a:off x="6449352" y="3435664"/>
            <a:ext cx="1405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AT" sz="2000" dirty="0">
                <a:solidFill>
                  <a:srgbClr val="388EEC"/>
                </a:solidFill>
              </a:rPr>
              <a:t>11.12.2025</a:t>
            </a: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7CD78-5D3B-BFB4-D0F3-4A43A998E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4766815-D541-928A-8710-3BA77F4697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48F63A3B-78C7-47BE-AE5E-E10140E04643}" type="slidenum">
              <a:rPr lang="de-DE" smtClean="0"/>
              <a:pPr rtl="0"/>
              <a:t>10</a:t>
            </a:fld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3763DB3E-7AE1-48DD-8469-8816568E1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123" y="773112"/>
            <a:ext cx="5257800" cy="568326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4000" dirty="0"/>
              <a:t>Meilensteine</a:t>
            </a:r>
            <a:endParaRPr lang="de-DE" dirty="0"/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8EA2A2CE-06E0-C1BE-D0A6-E73C9BE634C1}"/>
              </a:ext>
            </a:extLst>
          </p:cNvPr>
          <p:cNvSpPr txBox="1">
            <a:spLocks/>
          </p:cNvSpPr>
          <p:nvPr/>
        </p:nvSpPr>
        <p:spPr>
          <a:xfrm>
            <a:off x="824594" y="2205936"/>
            <a:ext cx="11367406" cy="3886732"/>
          </a:xfrm>
          <a:prstGeom prst="rect">
            <a:avLst/>
          </a:prstGeom>
        </p:spPr>
        <p:txBody>
          <a:bodyPr rtlCol="0">
            <a:normAutofit fontScale="92500"/>
          </a:bodyPr>
          <a:lstStyle>
            <a:defPPr>
              <a:defRPr lang="de-DE"/>
            </a:defPPr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de-DE"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de-DE"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Aft>
                <a:spcPts val="1200"/>
              </a:spcAft>
            </a:pPr>
            <a:r>
              <a:rPr lang="de-DE" b="1" dirty="0"/>
              <a:t>M1</a:t>
            </a:r>
            <a:r>
              <a:rPr lang="de-DE" dirty="0"/>
              <a:t>: Kickoff-Meeting – 11.12.2025</a:t>
            </a:r>
          </a:p>
          <a:p>
            <a:pPr marL="342900" indent="-342900">
              <a:spcAft>
                <a:spcPts val="1200"/>
              </a:spcAft>
            </a:pPr>
            <a:r>
              <a:rPr lang="de-DE" b="1" dirty="0"/>
              <a:t>M2</a:t>
            </a:r>
            <a:r>
              <a:rPr lang="de-DE" dirty="0"/>
              <a:t>: Prototypen für Frontend, APIs (GPS, Wetter) – 26.01.2026</a:t>
            </a:r>
          </a:p>
          <a:p>
            <a:pPr marL="342900" indent="-342900">
              <a:spcAft>
                <a:spcPts val="1200"/>
              </a:spcAft>
            </a:pPr>
            <a:r>
              <a:rPr lang="de-DE" b="1" dirty="0"/>
              <a:t>M3</a:t>
            </a:r>
            <a:r>
              <a:rPr lang="de-DE" dirty="0"/>
              <a:t>: Backend mit Datenbank, Kommunikation zu Frontend – 26.03.2026</a:t>
            </a:r>
          </a:p>
          <a:p>
            <a:pPr marL="342900" indent="-342900">
              <a:spcAft>
                <a:spcPts val="1200"/>
              </a:spcAft>
            </a:pPr>
            <a:r>
              <a:rPr lang="de-DE" b="1" dirty="0"/>
              <a:t>M4</a:t>
            </a:r>
            <a:r>
              <a:rPr lang="de-DE" dirty="0"/>
              <a:t>: Automatische Protokollerstellung und Export, Konto-Arten– 20.04.2026</a:t>
            </a:r>
          </a:p>
          <a:p>
            <a:pPr marL="342900" indent="-342900">
              <a:spcAft>
                <a:spcPts val="1200"/>
              </a:spcAft>
            </a:pPr>
            <a:r>
              <a:rPr lang="de-DE" b="1" dirty="0"/>
              <a:t>M5</a:t>
            </a:r>
            <a:r>
              <a:rPr lang="de-DE" dirty="0"/>
              <a:t>: Finales Frontend Design – 28.05.2026</a:t>
            </a:r>
          </a:p>
          <a:p>
            <a:pPr marL="342900" indent="-342900">
              <a:spcAft>
                <a:spcPts val="1200"/>
              </a:spcAft>
            </a:pPr>
            <a:r>
              <a:rPr lang="de-DE" b="1" dirty="0"/>
              <a:t>M6</a:t>
            </a:r>
            <a:r>
              <a:rPr lang="de-DE" dirty="0"/>
              <a:t>: Abschluss – 15.06.2026</a:t>
            </a:r>
          </a:p>
          <a:p>
            <a:pPr marL="342900" indent="-34290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7392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4" y="431606"/>
            <a:ext cx="7965461" cy="994164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Risiken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111C33-898C-4414-4665-5136EB6FC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60565" y="1769629"/>
            <a:ext cx="7965460" cy="259104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>
              <a:spcAft>
                <a:spcPts val="600"/>
              </a:spcAft>
            </a:pPr>
            <a:r>
              <a:rPr lang="de-DE" sz="2000" dirty="0"/>
              <a:t>Verzögerung der Entwicklung – Zeitmangel</a:t>
            </a:r>
          </a:p>
          <a:p>
            <a:pPr rtl="0">
              <a:spcAft>
                <a:spcPts val="600"/>
              </a:spcAft>
            </a:pPr>
            <a:r>
              <a:rPr lang="de-DE" sz="2000" dirty="0"/>
              <a:t>Probleme mit API-Anbindung für GPS-Aufzeichnung und Wetter</a:t>
            </a:r>
          </a:p>
          <a:p>
            <a:pPr rtl="0">
              <a:spcAft>
                <a:spcPts val="600"/>
              </a:spcAft>
            </a:pPr>
            <a:r>
              <a:rPr lang="de-DE" sz="2000" dirty="0"/>
              <a:t>Fehlende Erfahrung mit neuen Technologien</a:t>
            </a:r>
          </a:p>
          <a:p>
            <a:pPr rtl="0">
              <a:spcAft>
                <a:spcPts val="600"/>
              </a:spcAft>
            </a:pPr>
            <a:r>
              <a:rPr lang="de-DE" sz="2000" dirty="0"/>
              <a:t>Limitierungen durch API-Anfragen</a:t>
            </a:r>
          </a:p>
          <a:p>
            <a:pPr rtl="0">
              <a:spcAft>
                <a:spcPts val="600"/>
              </a:spcAft>
            </a:pPr>
            <a:r>
              <a:rPr lang="de-DE" sz="2000" dirty="0"/>
              <a:t>Instabiler oder unerreichbarer Datenbank-Server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48F63A3B-78C7-47BE-AE5E-E10140E04643}" type="slidenum">
              <a:rPr lang="de-DE" smtClean="0"/>
              <a:pPr rtl="0"/>
              <a:t>11</a:t>
            </a:fld>
            <a:endParaRPr lang="de-DE" dirty="0"/>
          </a:p>
        </p:txBody>
      </p:sp>
      <p:pic>
        <p:nvPicPr>
          <p:cNvPr id="5" name="Grafik 4" descr="Warnung mit einfarbiger Füllung">
            <a:extLst>
              <a:ext uri="{FF2B5EF4-FFF2-40B4-BE49-F238E27FC236}">
                <a16:creationId xmlns:a16="http://schemas.microsoft.com/office/drawing/2014/main" id="{C048610D-2AF2-3587-C0AE-29AB2A066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17225" y="4857752"/>
            <a:ext cx="1152527" cy="1152527"/>
          </a:xfrm>
          <a:prstGeom prst="rect">
            <a:avLst/>
          </a:prstGeom>
        </p:spPr>
      </p:pic>
      <p:pic>
        <p:nvPicPr>
          <p:cNvPr id="7" name="Grafik 6" descr="Martinshorn mit einfarbiger Füllung">
            <a:extLst>
              <a:ext uri="{FF2B5EF4-FFF2-40B4-BE49-F238E27FC236}">
                <a16:creationId xmlns:a16="http://schemas.microsoft.com/office/drawing/2014/main" id="{1964C23B-A4EB-0A1A-D848-1554F18067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5673" y="4857751"/>
            <a:ext cx="1152527" cy="11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849782"/>
            <a:ext cx="4455885" cy="272770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Vielen Dank</a:t>
            </a:r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B62FD93E-C809-CE46-BD98-26A337B727CE}"/>
              </a:ext>
            </a:extLst>
          </p:cNvPr>
          <p:cNvSpPr/>
          <p:nvPr/>
        </p:nvSpPr>
        <p:spPr>
          <a:xfrm>
            <a:off x="7923805" y="1943742"/>
            <a:ext cx="2343842" cy="419590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854BB456-23D3-D880-B85A-BAB3D6710A8C}"/>
              </a:ext>
            </a:extLst>
          </p:cNvPr>
          <p:cNvSpPr/>
          <p:nvPr/>
        </p:nvSpPr>
        <p:spPr>
          <a:xfrm>
            <a:off x="5540153" y="1943743"/>
            <a:ext cx="2343842" cy="41959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1AF709AA-5857-93B9-04C9-50EE48C8346B}"/>
              </a:ext>
            </a:extLst>
          </p:cNvPr>
          <p:cNvSpPr/>
          <p:nvPr/>
        </p:nvSpPr>
        <p:spPr>
          <a:xfrm>
            <a:off x="3156501" y="1943744"/>
            <a:ext cx="2343842" cy="419590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4507F2FE-2EE1-6F6B-55FD-F9B67886BB04}"/>
              </a:ext>
            </a:extLst>
          </p:cNvPr>
          <p:cNvSpPr/>
          <p:nvPr/>
        </p:nvSpPr>
        <p:spPr>
          <a:xfrm>
            <a:off x="771526" y="1943745"/>
            <a:ext cx="2343842" cy="41959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 txBox="1">
            <a:spLocks/>
          </p:cNvSpPr>
          <p:nvPr/>
        </p:nvSpPr>
        <p:spPr>
          <a:xfrm>
            <a:off x="306525" y="1195018"/>
            <a:ext cx="6583680" cy="574634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de-DE"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de-DE"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AT" dirty="0"/>
              <a:t>Projektmitglieder: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63D184FB-E364-8216-8083-DCAE8A2FE357}"/>
              </a:ext>
            </a:extLst>
          </p:cNvPr>
          <p:cNvSpPr/>
          <p:nvPr/>
        </p:nvSpPr>
        <p:spPr>
          <a:xfrm>
            <a:off x="1228034" y="2112719"/>
            <a:ext cx="1353847" cy="1743345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559" r="-132" b="-13517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5D74AF2B-7324-E439-8434-6A7E12B1A421}"/>
              </a:ext>
            </a:extLst>
          </p:cNvPr>
          <p:cNvSpPr/>
          <p:nvPr/>
        </p:nvSpPr>
        <p:spPr>
          <a:xfrm>
            <a:off x="8418802" y="2112816"/>
            <a:ext cx="1353847" cy="1743345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386" b="-5658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0D1AD4FE-403D-5BDD-6DD5-9F0BDBF0B1D5}"/>
              </a:ext>
            </a:extLst>
          </p:cNvPr>
          <p:cNvSpPr/>
          <p:nvPr/>
        </p:nvSpPr>
        <p:spPr>
          <a:xfrm>
            <a:off x="6035150" y="2143039"/>
            <a:ext cx="1353847" cy="174334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9554" r="-5804" b="1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E1B584DE-26E3-57CE-D6EE-93D8B5BF068C}"/>
              </a:ext>
            </a:extLst>
          </p:cNvPr>
          <p:cNvSpPr/>
          <p:nvPr/>
        </p:nvSpPr>
        <p:spPr>
          <a:xfrm>
            <a:off x="3582269" y="2143040"/>
            <a:ext cx="1353847" cy="1743345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823" t="-9631" r="-5057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0518A4B-0989-5BA8-079D-9C1A293BD428}"/>
              </a:ext>
            </a:extLst>
          </p:cNvPr>
          <p:cNvSpPr txBox="1"/>
          <p:nvPr/>
        </p:nvSpPr>
        <p:spPr>
          <a:xfrm>
            <a:off x="898040" y="4000600"/>
            <a:ext cx="2181916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b="1" u="sng" dirty="0">
                <a:solidFill>
                  <a:schemeClr val="bg1"/>
                </a:solidFill>
              </a:rPr>
              <a:t>Eric Hölzl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Projektleiter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QS-Lead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Backend-Lead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Programmierer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Tester</a:t>
            </a:r>
            <a:endParaRPr lang="de-AT" dirty="0">
              <a:solidFill>
                <a:schemeClr val="bg1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A31AD48-F972-9F62-0273-159340A504BF}"/>
              </a:ext>
            </a:extLst>
          </p:cNvPr>
          <p:cNvSpPr txBox="1"/>
          <p:nvPr/>
        </p:nvSpPr>
        <p:spPr>
          <a:xfrm>
            <a:off x="3294959" y="4025038"/>
            <a:ext cx="2248591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b="1" u="sng" dirty="0">
                <a:solidFill>
                  <a:schemeClr val="bg1"/>
                </a:solidFill>
              </a:rPr>
              <a:t>Christof Prevedel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Design-Lead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Programmierer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Tester </a:t>
            </a:r>
            <a:endParaRPr lang="de-AT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935526B-BD72-E642-FC9A-48E6B1CA3A30}"/>
              </a:ext>
            </a:extLst>
          </p:cNvPr>
          <p:cNvSpPr txBox="1"/>
          <p:nvPr/>
        </p:nvSpPr>
        <p:spPr>
          <a:xfrm>
            <a:off x="5724638" y="4021000"/>
            <a:ext cx="2066925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b="1" u="sng" dirty="0">
                <a:solidFill>
                  <a:schemeClr val="bg1"/>
                </a:solidFill>
              </a:rPr>
              <a:t>Niklas </a:t>
            </a:r>
            <a:r>
              <a:rPr lang="de-DE" b="1" u="sng" dirty="0" err="1">
                <a:solidFill>
                  <a:schemeClr val="bg1"/>
                </a:solidFill>
              </a:rPr>
              <a:t>Raindl</a:t>
            </a:r>
            <a:endParaRPr lang="de-DE" b="1" u="sng" dirty="0">
              <a:solidFill>
                <a:schemeClr val="bg1"/>
              </a:solidFill>
            </a:endParaRP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Frontend-Lead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Programmierer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Tester </a:t>
            </a:r>
            <a:endParaRPr lang="de-AT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3B1A9844-E0B4-E70C-0B20-A6BD511519D4}"/>
              </a:ext>
            </a:extLst>
          </p:cNvPr>
          <p:cNvSpPr txBox="1"/>
          <p:nvPr/>
        </p:nvSpPr>
        <p:spPr>
          <a:xfrm>
            <a:off x="8104893" y="3996563"/>
            <a:ext cx="2343841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b="1" u="sng" dirty="0">
                <a:solidFill>
                  <a:schemeClr val="bg1"/>
                </a:solidFill>
              </a:rPr>
              <a:t>Daniel </a:t>
            </a:r>
            <a:r>
              <a:rPr lang="de-DE" b="1" u="sng" dirty="0" err="1">
                <a:solidFill>
                  <a:schemeClr val="bg1"/>
                </a:solidFill>
              </a:rPr>
              <a:t>Steffelbauer</a:t>
            </a:r>
            <a:endParaRPr lang="de-DE" b="1" u="sng" dirty="0">
              <a:solidFill>
                <a:schemeClr val="bg1"/>
              </a:solidFill>
            </a:endParaRP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Test-Lead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Protokollführer</a:t>
            </a:r>
          </a:p>
          <a:p>
            <a:pPr marL="85725" indent="-857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Programmierer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 txBox="1">
            <a:spLocks/>
          </p:cNvSpPr>
          <p:nvPr/>
        </p:nvSpPr>
        <p:spPr>
          <a:xfrm>
            <a:off x="240543" y="200325"/>
            <a:ext cx="6583680" cy="1531357"/>
          </a:xfrm>
          <a:prstGeom prst="rect">
            <a:avLst/>
          </a:prstGeom>
        </p:spPr>
        <p:txBody>
          <a:bodyPr vert="horz" lIns="91440" tIns="0" rIns="91440" bIns="0" rtlCol="0" anchor="ctr" anchorCtr="0">
            <a:noAutofit/>
          </a:bodyPr>
          <a:lstStyle>
            <a:defPPr>
              <a:defRPr lang="de-DE"/>
            </a:defPPr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de-DE"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Team &amp; Rollen</a:t>
            </a:r>
          </a:p>
        </p:txBody>
      </p:sp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06037" y="433386"/>
            <a:ext cx="1067589" cy="47148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48F63A3B-78C7-47BE-AE5E-E10140E04643}" type="slidenum">
              <a:rPr lang="de-DE" smtClean="0"/>
              <a:pPr rtl="0"/>
              <a:t>3</a:t>
            </a:fld>
            <a:endParaRPr lang="de-DE" dirty="0"/>
          </a:p>
        </p:txBody>
      </p:sp>
      <p:sp>
        <p:nvSpPr>
          <p:cNvPr id="24" name="Inhaltsplatzhalter 23">
            <a:extLst>
              <a:ext uri="{FF2B5EF4-FFF2-40B4-BE49-F238E27FC236}">
                <a16:creationId xmlns:a16="http://schemas.microsoft.com/office/drawing/2014/main" id="{5715B78F-165E-AF73-AD66-240015E2A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298382"/>
            <a:ext cx="6772275" cy="353758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Protokolle leicht zu verlieren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Nachtragen kann vergessen werden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/>
              <a:t>Protokolle umständlich auszufüllen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Führerscheinprotokolle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Berufsfahrten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Private Zwecke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AT" dirty="0"/>
          </a:p>
        </p:txBody>
      </p:sp>
      <p:sp>
        <p:nvSpPr>
          <p:cNvPr id="26" name="Titel 25">
            <a:extLst>
              <a:ext uri="{FF2B5EF4-FFF2-40B4-BE49-F238E27FC236}">
                <a16:creationId xmlns:a16="http://schemas.microsoft.com/office/drawing/2014/main" id="{A410FF5C-07C0-40F7-7BCC-D09601EF4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974" y="447673"/>
            <a:ext cx="6583680" cy="1531357"/>
          </a:xfrm>
        </p:spPr>
        <p:txBody>
          <a:bodyPr/>
          <a:lstStyle/>
          <a:p>
            <a:r>
              <a:rPr lang="de-DE" dirty="0"/>
              <a:t>Hintergrund</a:t>
            </a:r>
            <a:endParaRPr lang="de-AT" dirty="0"/>
          </a:p>
        </p:txBody>
      </p:sp>
      <p:pic>
        <p:nvPicPr>
          <p:cNvPr id="28" name="Grafik 27" descr="Dokument mit einfarbiger Füllung">
            <a:extLst>
              <a:ext uri="{FF2B5EF4-FFF2-40B4-BE49-F238E27FC236}">
                <a16:creationId xmlns:a16="http://schemas.microsoft.com/office/drawing/2014/main" id="{CDA5606E-F6B8-5F4C-8DC0-9C3BCCB32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0625" y="4419599"/>
            <a:ext cx="12573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90DE1-32A6-F74E-AAFE-68C8629B9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6C0BB41-1534-18BC-17F5-956EDCECE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4" y="1057274"/>
            <a:ext cx="9875463" cy="999746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4000" dirty="0"/>
              <a:t>Ziele</a:t>
            </a:r>
            <a:endParaRPr lang="de-DE" dirty="0"/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4DFA50D0-FD2C-BE0F-14B6-AEB7A7E46A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0564" y="2303028"/>
            <a:ext cx="8041111" cy="3961593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>
              <a:spcAft>
                <a:spcPts val="600"/>
              </a:spcAft>
            </a:pPr>
            <a:r>
              <a:rPr lang="de-DE" sz="2400" dirty="0"/>
              <a:t>Automatischer Erfassung von Fahrten</a:t>
            </a:r>
          </a:p>
          <a:p>
            <a:pPr rtl="0">
              <a:spcAft>
                <a:spcPts val="600"/>
              </a:spcAft>
            </a:pPr>
            <a:r>
              <a:rPr lang="de-DE" sz="2400" dirty="0"/>
              <a:t>Web-App + Smartphone App</a:t>
            </a:r>
          </a:p>
          <a:p>
            <a:pPr rtl="0">
              <a:spcAft>
                <a:spcPts val="600"/>
              </a:spcAft>
            </a:pPr>
            <a:r>
              <a:rPr lang="de-DE" sz="2400" dirty="0"/>
              <a:t>GPS-Aufzeichnung in Echtzeit</a:t>
            </a:r>
          </a:p>
          <a:p>
            <a:pPr rtl="0">
              <a:spcAft>
                <a:spcPts val="600"/>
              </a:spcAft>
            </a:pPr>
            <a:r>
              <a:rPr lang="de-DE" sz="2400" dirty="0"/>
              <a:t>Einfache &amp; zuverlässige Bedienung</a:t>
            </a:r>
          </a:p>
          <a:p>
            <a:pPr>
              <a:spcAft>
                <a:spcPts val="600"/>
              </a:spcAft>
            </a:pPr>
            <a:r>
              <a:rPr lang="de-DE" sz="2400" dirty="0"/>
              <a:t>Automatische Erstellung von Fahrtenprotokollen</a:t>
            </a:r>
          </a:p>
          <a:p>
            <a:pPr rtl="0">
              <a:spcAft>
                <a:spcPts val="600"/>
              </a:spcAft>
            </a:pPr>
            <a:r>
              <a:rPr lang="de-DE" sz="2400" dirty="0"/>
              <a:t>Visualisierung auf Karte &amp; Export der Protokolle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9BFC741-8A18-50BC-49B4-F6F98C644F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48F63A3B-78C7-47BE-AE5E-E10140E04643}" type="slidenum">
              <a:rPr lang="de-DE" smtClean="0"/>
              <a:pPr rtl="0"/>
              <a:t>4</a:t>
            </a:fld>
            <a:endParaRPr lang="de-DE" dirty="0"/>
          </a:p>
        </p:txBody>
      </p:sp>
      <p:pic>
        <p:nvPicPr>
          <p:cNvPr id="7" name="Grafik 6" descr="Karte mit Ortsmarkierung mit einfarbiger Füllung">
            <a:extLst>
              <a:ext uri="{FF2B5EF4-FFF2-40B4-BE49-F238E27FC236}">
                <a16:creationId xmlns:a16="http://schemas.microsoft.com/office/drawing/2014/main" id="{C73D811E-6486-1A7C-C0F2-1143D577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96369" y="3857625"/>
            <a:ext cx="1409700" cy="1409700"/>
          </a:xfrm>
          <a:prstGeom prst="rect">
            <a:avLst/>
          </a:prstGeom>
        </p:spPr>
      </p:pic>
      <p:pic>
        <p:nvPicPr>
          <p:cNvPr id="11" name="Grafik 10" descr="Smartphone mit einfarbiger Füllung">
            <a:extLst>
              <a:ext uri="{FF2B5EF4-FFF2-40B4-BE49-F238E27FC236}">
                <a16:creationId xmlns:a16="http://schemas.microsoft.com/office/drawing/2014/main" id="{2BA46CD8-5561-A2B9-3DCF-6CD76211A6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75489" y="2253205"/>
            <a:ext cx="1125972" cy="1125972"/>
          </a:xfrm>
          <a:prstGeom prst="rect">
            <a:avLst/>
          </a:prstGeom>
        </p:spPr>
      </p:pic>
      <p:pic>
        <p:nvPicPr>
          <p:cNvPr id="15" name="Grafik 14" descr="Internet mit einfarbiger Füllung">
            <a:extLst>
              <a:ext uri="{FF2B5EF4-FFF2-40B4-BE49-F238E27FC236}">
                <a16:creationId xmlns:a16="http://schemas.microsoft.com/office/drawing/2014/main" id="{0804E4ED-680A-7A89-052A-81DD240EB4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10524" y="2766647"/>
            <a:ext cx="1225061" cy="1225061"/>
          </a:xfrm>
          <a:prstGeom prst="rect">
            <a:avLst/>
          </a:prstGeom>
        </p:spPr>
      </p:pic>
      <p:pic>
        <p:nvPicPr>
          <p:cNvPr id="17" name="Grafik 16" descr="Volltreffer mit einfarbiger Füllung">
            <a:extLst>
              <a:ext uri="{FF2B5EF4-FFF2-40B4-BE49-F238E27FC236}">
                <a16:creationId xmlns:a16="http://schemas.microsoft.com/office/drawing/2014/main" id="{D9EE7B0E-B10C-C74D-E49A-33195FE875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93275" y="12712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80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47E6C-6062-9DB0-B3C9-DA5281544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E746D0-F7F1-BAEE-C5F6-C218BECFC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079" y="457199"/>
            <a:ext cx="7796464" cy="1222385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Projektumfang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FE041B5-1F9D-E239-2E67-AC20182248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48F63A3B-78C7-47BE-AE5E-E10140E04643}" type="slidenum">
              <a:rPr lang="de-DE" smtClean="0"/>
              <a:pPr rtl="0"/>
              <a:t>5</a:t>
            </a:fld>
            <a:endParaRPr lang="de-DE" dirty="0"/>
          </a:p>
        </p:txBody>
      </p:sp>
      <p:sp>
        <p:nvSpPr>
          <p:cNvPr id="16" name="Inhaltsplatzhalter 4">
            <a:extLst>
              <a:ext uri="{FF2B5EF4-FFF2-40B4-BE49-F238E27FC236}">
                <a16:creationId xmlns:a16="http://schemas.microsoft.com/office/drawing/2014/main" id="{C4AF35D8-28CB-FD85-81F3-D62DACCD9B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080" y="1925591"/>
            <a:ext cx="3643384" cy="4297797"/>
          </a:xfrm>
        </p:spPr>
        <p:txBody>
          <a:bodyPr rtlCol="0">
            <a:normAutofit fontScale="92500" lnSpcReduction="10000"/>
          </a:bodyPr>
          <a:lstStyle>
            <a:defPPr>
              <a:defRPr lang="de-DE"/>
            </a:defPPr>
          </a:lstStyle>
          <a:p>
            <a:pPr rtl="0"/>
            <a:r>
              <a:rPr lang="de-DE" sz="1900" b="1" u="sng" dirty="0"/>
              <a:t>IN-SCOPE</a:t>
            </a:r>
            <a:endParaRPr lang="de-DE" b="1" u="sng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de-DE" dirty="0"/>
              <a:t>Echtzeit GPS-Aufzeichnung</a:t>
            </a:r>
          </a:p>
          <a:p>
            <a:pPr lvl="1" rtl="0"/>
            <a:r>
              <a:rPr lang="de-DE" dirty="0"/>
              <a:t>Web-APP</a:t>
            </a:r>
          </a:p>
          <a:p>
            <a:pPr lvl="1" rtl="0"/>
            <a:r>
              <a:rPr lang="de-DE" dirty="0"/>
              <a:t>Smartphone App</a:t>
            </a:r>
          </a:p>
          <a:p>
            <a:pPr marL="628650" lvl="4" indent="-361950">
              <a:buFont typeface="Wingdings" panose="05000000000000000000" pitchFamily="2" charset="2"/>
              <a:buChar char="§"/>
            </a:pPr>
            <a:r>
              <a:rPr lang="de-DE" dirty="0"/>
              <a:t>Android</a:t>
            </a:r>
          </a:p>
          <a:p>
            <a:pPr marL="628650" lvl="4" indent="-361950">
              <a:buFont typeface="Wingdings" panose="05000000000000000000" pitchFamily="2" charset="2"/>
              <a:buChar char="§"/>
            </a:pPr>
            <a:r>
              <a:rPr lang="de-DE" dirty="0"/>
              <a:t>iOS</a:t>
            </a:r>
          </a:p>
          <a:p>
            <a:pPr lvl="1" rtl="0"/>
            <a:r>
              <a:rPr lang="de-DE" dirty="0"/>
              <a:t>Export der Protokolle </a:t>
            </a:r>
          </a:p>
          <a:p>
            <a:pPr marL="542925" lvl="2" indent="-282575">
              <a:buFont typeface="Wingdings" panose="05000000000000000000" pitchFamily="2" charset="2"/>
              <a:buChar char="§"/>
            </a:pPr>
            <a:r>
              <a:rPr lang="de-DE" dirty="0"/>
              <a:t>PDF</a:t>
            </a:r>
          </a:p>
          <a:p>
            <a:pPr marL="542925" lvl="2" indent="-282575">
              <a:buFont typeface="Wingdings" panose="05000000000000000000" pitchFamily="2" charset="2"/>
              <a:buChar char="§"/>
            </a:pPr>
            <a:r>
              <a:rPr lang="de-DE" dirty="0"/>
              <a:t>Druck</a:t>
            </a:r>
          </a:p>
          <a:p>
            <a:pPr marL="285750" lvl="2" indent="-285750"/>
            <a:r>
              <a:rPr lang="de-DE" dirty="0"/>
              <a:t>Verwaltung der Fahrten</a:t>
            </a:r>
          </a:p>
          <a:p>
            <a:pPr marL="285750" lvl="2" indent="-285750"/>
            <a:r>
              <a:rPr lang="de-DE" dirty="0"/>
              <a:t>Darstellung auf Karte</a:t>
            </a:r>
          </a:p>
          <a:p>
            <a:pPr marL="285750" lvl="2" indent="-285750"/>
            <a:r>
              <a:rPr lang="de-DE" dirty="0"/>
              <a:t>Datenbank zur Speicherung</a:t>
            </a:r>
          </a:p>
          <a:p>
            <a:pPr marL="260350" lvl="2" indent="0">
              <a:buNone/>
            </a:pPr>
            <a:endParaRPr lang="de-DE" dirty="0"/>
          </a:p>
        </p:txBody>
      </p:sp>
      <p:sp>
        <p:nvSpPr>
          <p:cNvPr id="17" name="Inhaltsplatzhalter 6">
            <a:extLst>
              <a:ext uri="{FF2B5EF4-FFF2-40B4-BE49-F238E27FC236}">
                <a16:creationId xmlns:a16="http://schemas.microsoft.com/office/drawing/2014/main" id="{E0F48D9E-0363-13CF-FA2A-D1C6E58B74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6839" y="1925592"/>
            <a:ext cx="4332836" cy="3720337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de-DE" b="1" u="sng" dirty="0"/>
              <a:t>OUT-OF-SCOPE</a:t>
            </a:r>
          </a:p>
          <a:p>
            <a:pPr lvl="1" rtl="0"/>
            <a:r>
              <a:rPr lang="de-DE" sz="1700" dirty="0"/>
              <a:t>Implementierung in externe Fahrschulsysteme</a:t>
            </a:r>
          </a:p>
          <a:p>
            <a:pPr lvl="1" rtl="0"/>
            <a:r>
              <a:rPr lang="de-DE" sz="1700" dirty="0"/>
              <a:t>Desktop-App</a:t>
            </a:r>
          </a:p>
          <a:p>
            <a:pPr lvl="1" rtl="0"/>
            <a:r>
              <a:rPr lang="de-DE" sz="1700" dirty="0"/>
              <a:t>Einsatz von KI-Unterstützung</a:t>
            </a:r>
          </a:p>
          <a:p>
            <a:pPr lvl="1" rtl="0"/>
            <a:r>
              <a:rPr lang="de-DE" sz="1700" dirty="0"/>
              <a:t>Integration in Fahrzeuge</a:t>
            </a:r>
          </a:p>
        </p:txBody>
      </p:sp>
      <p:pic>
        <p:nvPicPr>
          <p:cNvPr id="5" name="Grafik 4" descr="Klemmbrett mit einfarbiger Füllung">
            <a:extLst>
              <a:ext uri="{FF2B5EF4-FFF2-40B4-BE49-F238E27FC236}">
                <a16:creationId xmlns:a16="http://schemas.microsoft.com/office/drawing/2014/main" id="{AF822C3D-90C1-ABC5-EA03-D89987D5A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5943" y="4583274"/>
            <a:ext cx="1640114" cy="164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931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00F28-7A20-A34F-01CD-77222022C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5445F523-A63F-BE8B-AD02-B3D25FB5B039}"/>
              </a:ext>
            </a:extLst>
          </p:cNvPr>
          <p:cNvSpPr/>
          <p:nvPr/>
        </p:nvSpPr>
        <p:spPr>
          <a:xfrm>
            <a:off x="8734425" y="2598029"/>
            <a:ext cx="3397704" cy="2145421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465719B4-CBDF-2E10-CC99-57FB2836A073}"/>
              </a:ext>
            </a:extLst>
          </p:cNvPr>
          <p:cNvSpPr/>
          <p:nvPr/>
        </p:nvSpPr>
        <p:spPr>
          <a:xfrm>
            <a:off x="5772151" y="2598029"/>
            <a:ext cx="2809874" cy="2145421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615C0B27-1AF1-6829-7C32-D42BC18F3C8C}"/>
              </a:ext>
            </a:extLst>
          </p:cNvPr>
          <p:cNvSpPr/>
          <p:nvPr/>
        </p:nvSpPr>
        <p:spPr>
          <a:xfrm>
            <a:off x="3090183" y="2580094"/>
            <a:ext cx="2466975" cy="3821706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DCCD4FE-56BB-65F9-6166-146BDC1B3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8391" y="438266"/>
            <a:ext cx="9879437" cy="980844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4000" dirty="0"/>
              <a:t>Konto-arten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65C9678-CB0E-6CC8-1456-205E4F4908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0375" y="2827728"/>
            <a:ext cx="3217378" cy="2344386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2400" b="1" u="sng" dirty="0"/>
              <a:t>Bei Registrierung:</a:t>
            </a:r>
            <a:endParaRPr lang="de-DE" sz="2000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de-DE" sz="2400" dirty="0"/>
              <a:t>Berufsfahrer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Fahrschüler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de-DE" sz="2400" dirty="0"/>
              <a:t>Privat</a:t>
            </a:r>
            <a:endParaRPr lang="de-DE" sz="20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00EEA16-9149-C34F-9094-51163F2DF9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48F63A3B-78C7-47BE-AE5E-E10140E04643}" type="slidenum">
              <a:rPr lang="de-DE" smtClean="0"/>
              <a:pPr rtl="0"/>
              <a:t>6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2CD795D-3539-0A7F-8CC5-33994CD22656}"/>
              </a:ext>
            </a:extLst>
          </p:cNvPr>
          <p:cNvSpPr txBox="1"/>
          <p:nvPr/>
        </p:nvSpPr>
        <p:spPr>
          <a:xfrm>
            <a:off x="3090183" y="1868777"/>
            <a:ext cx="74580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b="1" u="sng" dirty="0">
                <a:solidFill>
                  <a:schemeClr val="accent1">
                    <a:lumMod val="75000"/>
                  </a:schemeClr>
                </a:solidFill>
              </a:rPr>
              <a:t>Fahrtenprotokolle anders je nach Konto-Art: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C7D429F-BCB5-A1DF-703D-244C40A0B59C}"/>
              </a:ext>
            </a:extLst>
          </p:cNvPr>
          <p:cNvSpPr txBox="1"/>
          <p:nvPr/>
        </p:nvSpPr>
        <p:spPr>
          <a:xfrm>
            <a:off x="3252108" y="2687909"/>
            <a:ext cx="230505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de-DE" b="1" u="sng" dirty="0">
                <a:solidFill>
                  <a:schemeClr val="bg1"/>
                </a:solidFill>
              </a:rPr>
              <a:t>Berufsfahrer</a:t>
            </a:r>
            <a:r>
              <a:rPr lang="de-DE" dirty="0">
                <a:solidFill>
                  <a:schemeClr val="bg1"/>
                </a:solidFill>
              </a:rPr>
              <a:t>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Vorname</a:t>
            </a:r>
            <a:r>
              <a:rPr lang="de-DE" dirty="0">
                <a:solidFill>
                  <a:schemeClr val="bg1"/>
                </a:solidFill>
              </a:rPr>
              <a:t>? (automatisch)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Nachname</a:t>
            </a:r>
            <a:r>
              <a:rPr lang="de-DE" dirty="0">
                <a:solidFill>
                  <a:schemeClr val="bg1"/>
                </a:solidFill>
              </a:rPr>
              <a:t>? (automatisch)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Kilometerstand</a:t>
            </a:r>
            <a:r>
              <a:rPr lang="de-DE" dirty="0">
                <a:solidFill>
                  <a:schemeClr val="bg1"/>
                </a:solidFill>
              </a:rPr>
              <a:t>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Kennzeichen?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Anfang?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Ende?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Kilometer?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Datum</a:t>
            </a:r>
            <a:r>
              <a:rPr lang="de-DE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29F5AB4-F832-419E-B718-B9C598622AD0}"/>
              </a:ext>
            </a:extLst>
          </p:cNvPr>
          <p:cNvSpPr txBox="1"/>
          <p:nvPr/>
        </p:nvSpPr>
        <p:spPr>
          <a:xfrm>
            <a:off x="5848351" y="2705843"/>
            <a:ext cx="2886074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de-DE" b="1" u="sng" dirty="0">
                <a:solidFill>
                  <a:schemeClr val="bg1"/>
                </a:solidFill>
              </a:rPr>
              <a:t>Fahrschüler (Extras)</a:t>
            </a:r>
            <a:r>
              <a:rPr lang="de-DE" dirty="0">
                <a:solidFill>
                  <a:schemeClr val="bg1"/>
                </a:solidFill>
              </a:rPr>
              <a:t>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Begleitperson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Fahrbahnbeschaffenheit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Unterschrift Schüler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Unterschrift Begleiter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87AE909-1644-18F5-72D8-56A7940F1463}"/>
              </a:ext>
            </a:extLst>
          </p:cNvPr>
          <p:cNvSpPr txBox="1"/>
          <p:nvPr/>
        </p:nvSpPr>
        <p:spPr>
          <a:xfrm>
            <a:off x="8774536" y="2705843"/>
            <a:ext cx="3457576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de-DE" b="1" u="sng" dirty="0">
                <a:solidFill>
                  <a:schemeClr val="bg1"/>
                </a:solidFill>
              </a:rPr>
              <a:t>Privat</a:t>
            </a:r>
            <a:r>
              <a:rPr lang="de-DE" dirty="0">
                <a:solidFill>
                  <a:schemeClr val="bg1"/>
                </a:solidFill>
              </a:rPr>
              <a:t>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Protokoll wie Berufsfahrer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Mehrere Privat-Konten können einen Haushalt bilden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Gleiches Protokoll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25" name="Grafik 24" descr="Benutzer Silhouette">
            <a:extLst>
              <a:ext uri="{FF2B5EF4-FFF2-40B4-BE49-F238E27FC236}">
                <a16:creationId xmlns:a16="http://schemas.microsoft.com/office/drawing/2014/main" id="{F9F0A5B1-F4D8-337F-4D86-BF0214D59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0570" y="4909063"/>
            <a:ext cx="1533720" cy="1533720"/>
          </a:xfrm>
          <a:prstGeom prst="rect">
            <a:avLst/>
          </a:prstGeom>
        </p:spPr>
      </p:pic>
      <p:pic>
        <p:nvPicPr>
          <p:cNvPr id="27" name="Grafik 26" descr="Benutzer Silhouette">
            <a:extLst>
              <a:ext uri="{FF2B5EF4-FFF2-40B4-BE49-F238E27FC236}">
                <a16:creationId xmlns:a16="http://schemas.microsoft.com/office/drawing/2014/main" id="{A41C6F04-3D1D-BA53-452D-C6FCAFCA08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7424" y="5096259"/>
            <a:ext cx="1159327" cy="115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17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DDD7D-11FC-346C-3C1C-7A84A0B8F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6D1DACF-6337-0A58-9A8C-2B3723765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771524"/>
            <a:ext cx="9875463" cy="999746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Organisation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CFE888B7-B4AA-A3AD-620D-F9C9BEBC77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4389" y="2130364"/>
            <a:ext cx="5829147" cy="3961593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>
              <a:spcAft>
                <a:spcPts val="600"/>
              </a:spcAft>
            </a:pPr>
            <a:r>
              <a:rPr lang="de-DE" sz="2000" dirty="0"/>
              <a:t>Arbeiten nach SCRUM</a:t>
            </a:r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sz="2000" dirty="0"/>
              <a:t>2–4-wöchige Sprints</a:t>
            </a:r>
          </a:p>
          <a:p>
            <a:pPr rtl="0">
              <a:spcAft>
                <a:spcPts val="600"/>
              </a:spcAft>
            </a:pPr>
            <a:r>
              <a:rPr lang="de-DE" sz="2000" dirty="0"/>
              <a:t>Wöchentliche Meetings zur Abstimmung</a:t>
            </a:r>
          </a:p>
          <a:p>
            <a:pPr rtl="0">
              <a:spcAft>
                <a:spcPts val="600"/>
              </a:spcAft>
            </a:pPr>
            <a:r>
              <a:rPr lang="de-DE" sz="2000" dirty="0"/>
              <a:t>Rollenverteilung und Verantwortlichkeiten</a:t>
            </a:r>
          </a:p>
          <a:p>
            <a:pPr rtl="0">
              <a:spcAft>
                <a:spcPts val="600"/>
              </a:spcAft>
            </a:pPr>
            <a:r>
              <a:rPr lang="de-DE" sz="2000" dirty="0"/>
              <a:t>Dokumentation nach CM-Plan</a:t>
            </a:r>
          </a:p>
          <a:p>
            <a:pPr rtl="0">
              <a:spcAft>
                <a:spcPts val="600"/>
              </a:spcAft>
            </a:pPr>
            <a:r>
              <a:rPr lang="de-DE" sz="2000" dirty="0"/>
              <a:t>Einhaltung der Meilensteine</a:t>
            </a:r>
          </a:p>
          <a:p>
            <a:pPr rtl="0">
              <a:spcAft>
                <a:spcPts val="600"/>
              </a:spcAft>
            </a:pPr>
            <a:r>
              <a:rPr lang="de-DE" sz="2000" dirty="0"/>
              <a:t>Einhaltung der internen Rollen</a:t>
            </a:r>
          </a:p>
          <a:p>
            <a:pPr rtl="0">
              <a:spcAft>
                <a:spcPts val="600"/>
              </a:spcAft>
            </a:pPr>
            <a:endParaRPr lang="de-DE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823575E-73C7-55D2-E42E-0F42C34803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48F63A3B-78C7-47BE-AE5E-E10140E04643}" type="slidenum">
              <a:rPr lang="de-DE" smtClean="0"/>
              <a:pPr rtl="0"/>
              <a:t>7</a:t>
            </a:fld>
            <a:endParaRPr lang="de-DE" dirty="0"/>
          </a:p>
        </p:txBody>
      </p:sp>
      <p:pic>
        <p:nvPicPr>
          <p:cNvPr id="7" name="Grafik 6" descr="Management mit einfarbiger Füllung">
            <a:extLst>
              <a:ext uri="{FF2B5EF4-FFF2-40B4-BE49-F238E27FC236}">
                <a16:creationId xmlns:a16="http://schemas.microsoft.com/office/drawing/2014/main" id="{892D7DDC-8734-BB55-C78D-78711B611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80906" y="3686695"/>
            <a:ext cx="1949376" cy="1949376"/>
          </a:xfrm>
          <a:prstGeom prst="rect">
            <a:avLst/>
          </a:prstGeom>
        </p:spPr>
      </p:pic>
      <p:pic>
        <p:nvPicPr>
          <p:cNvPr id="9" name="Grafik 8" descr="Geschäftswachstum mit einfarbiger Füllung">
            <a:extLst>
              <a:ext uri="{FF2B5EF4-FFF2-40B4-BE49-F238E27FC236}">
                <a16:creationId xmlns:a16="http://schemas.microsoft.com/office/drawing/2014/main" id="{72402115-6DE5-7348-1566-CFB4E5B83F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21005" y="1780536"/>
            <a:ext cx="1469179" cy="146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65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E94A8-A2B8-6A09-8147-9F9373A7E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7E8176-1A68-6B04-1710-6D39E9912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9" y="-42105"/>
            <a:ext cx="8988878" cy="1222385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Kommunikationsmanagement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6467498-13C4-2CE5-139F-A3015227D6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48F63A3B-78C7-47BE-AE5E-E10140E04643}" type="slidenum">
              <a:rPr lang="de-DE" smtClean="0"/>
              <a:pPr rtl="0"/>
              <a:t>8</a:t>
            </a:fld>
            <a:endParaRPr lang="de-DE" dirty="0"/>
          </a:p>
        </p:txBody>
      </p:sp>
      <p:sp>
        <p:nvSpPr>
          <p:cNvPr id="16" name="Inhaltsplatzhalter 4">
            <a:extLst>
              <a:ext uri="{FF2B5EF4-FFF2-40B4-BE49-F238E27FC236}">
                <a16:creationId xmlns:a16="http://schemas.microsoft.com/office/drawing/2014/main" id="{FE8BAEE5-67BD-97CA-8F3D-FE686C341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3" y="4230843"/>
            <a:ext cx="4649964" cy="2020739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endParaRPr lang="de-DE" sz="2000" dirty="0"/>
          </a:p>
        </p:txBody>
      </p:sp>
      <p:sp>
        <p:nvSpPr>
          <p:cNvPr id="17" name="Inhaltsplatzhalter 6">
            <a:extLst>
              <a:ext uri="{FF2B5EF4-FFF2-40B4-BE49-F238E27FC236}">
                <a16:creationId xmlns:a16="http://schemas.microsoft.com/office/drawing/2014/main" id="{E7AB0CC9-6711-0013-7768-DF49DFEA31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3903" y="2061720"/>
            <a:ext cx="4197904" cy="1640114"/>
          </a:xfrm>
        </p:spPr>
        <p:txBody>
          <a:bodyPr rtlCol="0">
            <a:normAutofit fontScale="92500"/>
          </a:bodyPr>
          <a:lstStyle>
            <a:defPPr>
              <a:defRPr lang="de-DE"/>
            </a:defPPr>
          </a:lstStyle>
          <a:p>
            <a:pPr rtl="0"/>
            <a:r>
              <a:rPr lang="de-DE" sz="2000" b="1" u="sng" dirty="0"/>
              <a:t>Dokumentstatus</a:t>
            </a:r>
          </a:p>
          <a:p>
            <a:pPr lvl="1" rtl="0"/>
            <a:r>
              <a:rPr lang="de-DE" dirty="0"/>
              <a:t>IA: in Arbeit</a:t>
            </a:r>
          </a:p>
          <a:p>
            <a:pPr lvl="1"/>
            <a:r>
              <a:rPr lang="de-DE" dirty="0"/>
              <a:t>QS: zur Qualitätssicherung freigegeben</a:t>
            </a:r>
          </a:p>
          <a:p>
            <a:pPr lvl="1"/>
            <a:r>
              <a:rPr lang="de-DE" dirty="0"/>
              <a:t>F: fertiggestellt</a:t>
            </a:r>
          </a:p>
        </p:txBody>
      </p:sp>
      <p:sp>
        <p:nvSpPr>
          <p:cNvPr id="4" name="Inhaltsplatzhalter 6">
            <a:extLst>
              <a:ext uri="{FF2B5EF4-FFF2-40B4-BE49-F238E27FC236}">
                <a16:creationId xmlns:a16="http://schemas.microsoft.com/office/drawing/2014/main" id="{DDEC18B6-6202-D717-17E6-DD84F3C69C4D}"/>
              </a:ext>
            </a:extLst>
          </p:cNvPr>
          <p:cNvSpPr txBox="1">
            <a:spLocks/>
          </p:cNvSpPr>
          <p:nvPr/>
        </p:nvSpPr>
        <p:spPr>
          <a:xfrm>
            <a:off x="4980668" y="1843660"/>
            <a:ext cx="3885979" cy="3170680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b="1" u="sng" dirty="0"/>
              <a:t>Benennungsschema</a:t>
            </a:r>
          </a:p>
          <a:p>
            <a:pPr marL="0" lvl="1" indent="0">
              <a:buNone/>
            </a:pPr>
            <a:r>
              <a:rPr lang="de-DE" dirty="0"/>
              <a:t>&lt;Dateititel&gt;_&lt;Version&gt;.xxx</a:t>
            </a:r>
          </a:p>
          <a:p>
            <a:pPr marL="0" lvl="1" indent="0">
              <a:buNone/>
            </a:pPr>
            <a:r>
              <a:rPr lang="de-DE" b="1" dirty="0"/>
              <a:t>Versionierung:</a:t>
            </a:r>
          </a:p>
          <a:p>
            <a:pPr lvl="1"/>
            <a:r>
              <a:rPr lang="de-DE" dirty="0"/>
              <a:t>0.x noch in Arbeit</a:t>
            </a:r>
          </a:p>
          <a:p>
            <a:pPr lvl="1"/>
            <a:r>
              <a:rPr lang="de-DE" dirty="0"/>
              <a:t>1.x: fertiggestellt</a:t>
            </a:r>
          </a:p>
          <a:p>
            <a:pPr lvl="1"/>
            <a:r>
              <a:rPr lang="de-DE" dirty="0"/>
              <a:t>&gt; 1.x: gravierende Änderungen</a:t>
            </a:r>
          </a:p>
        </p:txBody>
      </p:sp>
      <p:pic>
        <p:nvPicPr>
          <p:cNvPr id="7" name="Grafik 6" descr="Blockchain mit einfarbiger Füllung">
            <a:extLst>
              <a:ext uri="{FF2B5EF4-FFF2-40B4-BE49-F238E27FC236}">
                <a16:creationId xmlns:a16="http://schemas.microsoft.com/office/drawing/2014/main" id="{586D08BD-47A1-C1B8-1B9B-A22378A0A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58385" y="4618931"/>
            <a:ext cx="1773747" cy="177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05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C6FF3-A729-D3AB-A031-74E1F962D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EAA56E6-D056-7741-2E13-2FAAC4F28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677" y="473148"/>
            <a:ext cx="7725746" cy="1091627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Technologien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476ED0-D106-600A-1FE1-F501334657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48F63A3B-78C7-47BE-AE5E-E10140E04643}" type="slidenum">
              <a:rPr lang="de-DE" smtClean="0"/>
              <a:pPr rtl="0"/>
              <a:t>9</a:t>
            </a:fld>
            <a:endParaRPr lang="de-DE" dirty="0"/>
          </a:p>
        </p:txBody>
      </p:sp>
      <p:pic>
        <p:nvPicPr>
          <p:cNvPr id="56" name="Grafik 55">
            <a:extLst>
              <a:ext uri="{FF2B5EF4-FFF2-40B4-BE49-F238E27FC236}">
                <a16:creationId xmlns:a16="http://schemas.microsoft.com/office/drawing/2014/main" id="{EB2CF6D6-C049-B264-BA7B-72D43C299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4492" y="2306998"/>
            <a:ext cx="931165" cy="931165"/>
          </a:xfrm>
          <a:prstGeom prst="rect">
            <a:avLst/>
          </a:prstGeom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E640C9FB-292B-C228-CB33-F7BF18990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58544" y="2724406"/>
            <a:ext cx="1944095" cy="1091627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FA0A01EA-1FAC-9FE8-CE29-1B37DF5586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46087" y="4541652"/>
            <a:ext cx="931165" cy="931165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E0CF297D-F550-8EB4-C6EB-9475AF16FC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44800" y="2724406"/>
            <a:ext cx="2181226" cy="1090613"/>
          </a:xfrm>
          <a:prstGeom prst="rect">
            <a:avLst/>
          </a:prstGeom>
        </p:spPr>
      </p:pic>
      <p:pic>
        <p:nvPicPr>
          <p:cNvPr id="76" name="Grafik 75">
            <a:extLst>
              <a:ext uri="{FF2B5EF4-FFF2-40B4-BE49-F238E27FC236}">
                <a16:creationId xmlns:a16="http://schemas.microsoft.com/office/drawing/2014/main" id="{EFA39FF8-456B-7E08-2F8D-55B707E206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29249" y="4380613"/>
            <a:ext cx="2508999" cy="1254500"/>
          </a:xfrm>
          <a:prstGeom prst="rect">
            <a:avLst/>
          </a:prstGeom>
        </p:spPr>
      </p:pic>
      <p:pic>
        <p:nvPicPr>
          <p:cNvPr id="78" name="Grafik 77">
            <a:extLst>
              <a:ext uri="{FF2B5EF4-FFF2-40B4-BE49-F238E27FC236}">
                <a16:creationId xmlns:a16="http://schemas.microsoft.com/office/drawing/2014/main" id="{0AC1489E-B4B8-C5D0-5DF7-EF08935197F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4492" y="3683407"/>
            <a:ext cx="931165" cy="931165"/>
          </a:xfrm>
          <a:prstGeom prst="rect">
            <a:avLst/>
          </a:prstGeom>
        </p:spPr>
      </p:pic>
      <p:pic>
        <p:nvPicPr>
          <p:cNvPr id="84" name="Grafik 83">
            <a:extLst>
              <a:ext uri="{FF2B5EF4-FFF2-40B4-BE49-F238E27FC236}">
                <a16:creationId xmlns:a16="http://schemas.microsoft.com/office/drawing/2014/main" id="{06FA0559-9AA4-935E-02C1-C805BAD8017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916553" y="4590811"/>
            <a:ext cx="931165" cy="931165"/>
          </a:xfrm>
          <a:prstGeom prst="rect">
            <a:avLst/>
          </a:prstGeom>
        </p:spPr>
      </p:pic>
      <p:pic>
        <p:nvPicPr>
          <p:cNvPr id="88" name="Grafik 87">
            <a:extLst>
              <a:ext uri="{FF2B5EF4-FFF2-40B4-BE49-F238E27FC236}">
                <a16:creationId xmlns:a16="http://schemas.microsoft.com/office/drawing/2014/main" id="{803B41D0-ABCA-5F23-FCA4-0937BBCAC54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122349" y="4541650"/>
            <a:ext cx="1070840" cy="931165"/>
          </a:xfrm>
          <a:prstGeom prst="rect">
            <a:avLst/>
          </a:prstGeom>
        </p:spPr>
      </p:pic>
      <p:pic>
        <p:nvPicPr>
          <p:cNvPr id="94" name="Grafik 93">
            <a:extLst>
              <a:ext uri="{FF2B5EF4-FFF2-40B4-BE49-F238E27FC236}">
                <a16:creationId xmlns:a16="http://schemas.microsoft.com/office/drawing/2014/main" id="{F5907737-13CA-856A-18AB-797AC237616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740688" y="2306456"/>
            <a:ext cx="1966686" cy="1966686"/>
          </a:xfrm>
          <a:prstGeom prst="rect">
            <a:avLst/>
          </a:prstGeom>
        </p:spPr>
      </p:pic>
      <p:pic>
        <p:nvPicPr>
          <p:cNvPr id="96" name="Grafik 95">
            <a:extLst>
              <a:ext uri="{FF2B5EF4-FFF2-40B4-BE49-F238E27FC236}">
                <a16:creationId xmlns:a16="http://schemas.microsoft.com/office/drawing/2014/main" id="{021F3BE4-E5CB-F5D6-340B-AABFB2C5BF6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92278" y="4915021"/>
            <a:ext cx="1115592" cy="1121967"/>
          </a:xfrm>
          <a:prstGeom prst="rect">
            <a:avLst/>
          </a:prstGeom>
        </p:spPr>
      </p:pic>
      <p:pic>
        <p:nvPicPr>
          <p:cNvPr id="7" name="Grafik 6" descr="Ein Bild, das Grafiken, Grafikdesign, Schrift, Screenshot enthält.&#10;&#10;KI-generierte Inhalte können fehlerhaft sein.">
            <a:extLst>
              <a:ext uri="{FF2B5EF4-FFF2-40B4-BE49-F238E27FC236}">
                <a16:creationId xmlns:a16="http://schemas.microsoft.com/office/drawing/2014/main" id="{21AB59D7-8F68-B65D-6491-661F4B1ED1D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822284" y="2724219"/>
            <a:ext cx="1090800" cy="1090800"/>
          </a:xfrm>
          <a:prstGeom prst="rect">
            <a:avLst/>
          </a:prstGeom>
        </p:spPr>
      </p:pic>
      <p:pic>
        <p:nvPicPr>
          <p:cNvPr id="9" name="Grafik 8" descr="Ein Bild, das Screenshot, Grafiken, Reihe, Symbol enthält.&#10;&#10;KI-generierte Inhalte können fehlerhaft sein.">
            <a:extLst>
              <a:ext uri="{FF2B5EF4-FFF2-40B4-BE49-F238E27FC236}">
                <a16:creationId xmlns:a16="http://schemas.microsoft.com/office/drawing/2014/main" id="{5051946B-BB50-AB0F-4FE6-B9F23E32FA1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648136" y="4540415"/>
            <a:ext cx="932400" cy="9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88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enutzerdefiniert">
  <a:themeElements>
    <a:clrScheme name="Benutzerdefiniert 3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163559"/>
      </a:accent6>
      <a:hlink>
        <a:srgbClr val="0066FF"/>
      </a:hlink>
      <a:folHlink>
        <a:srgbClr val="66669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893086_TF78438558_Win32" id="{E5260DE1-892A-45A6-87FB-B6B6CDB6D88C}" vid="{7982CA12-75BD-4F5A-9434-39D83265C9EF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{0CFED32C-4F6F-42A4-8CD0-56478309B414}tf78438558_win32</Template>
  <TotalTime>0</TotalTime>
  <Words>367</Words>
  <Application>Microsoft Office PowerPoint</Application>
  <PresentationFormat>Breitbild</PresentationFormat>
  <Paragraphs>124</Paragraphs>
  <Slides>12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Arial</vt:lpstr>
      <vt:lpstr>Arial Black</vt:lpstr>
      <vt:lpstr>Calibri</vt:lpstr>
      <vt:lpstr>Sabon Next LT</vt:lpstr>
      <vt:lpstr>Wingdings</vt:lpstr>
      <vt:lpstr>Benutzerdefiniert</vt:lpstr>
      <vt:lpstr>PowerPoint-Präsentation</vt:lpstr>
      <vt:lpstr>PowerPoint-Präsentation</vt:lpstr>
      <vt:lpstr>Hintergrund</vt:lpstr>
      <vt:lpstr>Ziele</vt:lpstr>
      <vt:lpstr>Projektumfang</vt:lpstr>
      <vt:lpstr>Konto-arten</vt:lpstr>
      <vt:lpstr>Organisation</vt:lpstr>
      <vt:lpstr>Kommunikationsmanagement</vt:lpstr>
      <vt:lpstr>Technologien</vt:lpstr>
      <vt:lpstr>Meilensteine</vt:lpstr>
      <vt:lpstr>Risiken</vt:lpstr>
      <vt:lpstr>Vielen Dank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Christof Prevedel</dc:creator>
  <cp:lastModifiedBy>Eric H</cp:lastModifiedBy>
  <cp:revision>10</cp:revision>
  <dcterms:created xsi:type="dcterms:W3CDTF">2025-12-10T16:00:37Z</dcterms:created>
  <dcterms:modified xsi:type="dcterms:W3CDTF">2025-12-11T01:21:11Z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